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1"/>
  </p:notesMasterIdLst>
  <p:handoutMasterIdLst>
    <p:handoutMasterId r:id="rId52"/>
  </p:handoutMasterIdLst>
  <p:sldIdLst>
    <p:sldId id="270" r:id="rId17"/>
    <p:sldId id="575" r:id="rId18"/>
    <p:sldId id="554" r:id="rId19"/>
    <p:sldId id="262" r:id="rId20"/>
    <p:sldId id="3053" r:id="rId21"/>
    <p:sldId id="3048" r:id="rId22"/>
    <p:sldId id="581" r:id="rId23"/>
    <p:sldId id="3042" r:id="rId24"/>
    <p:sldId id="3033" r:id="rId25"/>
    <p:sldId id="3055" r:id="rId26"/>
    <p:sldId id="3056" r:id="rId27"/>
    <p:sldId id="3019" r:id="rId28"/>
    <p:sldId id="3155" r:id="rId29"/>
    <p:sldId id="3054" r:id="rId30"/>
    <p:sldId id="1069" r:id="rId31"/>
    <p:sldId id="3052" r:id="rId32"/>
    <p:sldId id="937" r:id="rId33"/>
    <p:sldId id="2664" r:id="rId34"/>
    <p:sldId id="3046" r:id="rId35"/>
    <p:sldId id="3047" r:id="rId36"/>
    <p:sldId id="3049" r:id="rId37"/>
    <p:sldId id="3032" r:id="rId38"/>
    <p:sldId id="3031" r:id="rId39"/>
    <p:sldId id="261" r:id="rId40"/>
    <p:sldId id="2986" r:id="rId41"/>
    <p:sldId id="577" r:id="rId42"/>
    <p:sldId id="260" r:id="rId43"/>
    <p:sldId id="3043" r:id="rId44"/>
    <p:sldId id="3050" r:id="rId45"/>
    <p:sldId id="265" r:id="rId46"/>
    <p:sldId id="3051" r:id="rId47"/>
    <p:sldId id="266" r:id="rId48"/>
    <p:sldId id="3044" r:id="rId49"/>
    <p:sldId id="267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02F"/>
    <a:srgbClr val="F078EB"/>
    <a:srgbClr val="0000CC"/>
    <a:srgbClr val="888888"/>
    <a:srgbClr val="990000"/>
    <a:srgbClr val="03447C"/>
    <a:srgbClr val="054783"/>
    <a:srgbClr val="D9D9D9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52" autoAdjust="0"/>
    <p:restoredTop sz="95739" autoAdjust="0"/>
  </p:normalViewPr>
  <p:slideViewPr>
    <p:cSldViewPr snapToGrid="0" snapToObjects="1">
      <p:cViewPr>
        <p:scale>
          <a:sx n="89" d="100"/>
          <a:sy n="89" d="100"/>
        </p:scale>
        <p:origin x="480" y="952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34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8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xlp.pub/index.php/Personal_Knowledge_Container" TargetMode="External"/><Relationship Id="rId7" Type="http://schemas.openxmlformats.org/officeDocument/2006/relationships/image" Target="../media/image102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hyperlink" Target="https://www.youtube.com/watch?v=vHHBptK2RUo&amp;t=382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.ens.fr/~cousot/publications.www/CousotCousot-POPL-77-ACM-p238--252-1977.pdf" TargetMode="External"/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6F0604D-89BB-164A-9C23-1FBB9DC6B2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9100" y="972652"/>
            <a:ext cx="2704191" cy="2077863"/>
          </a:xfrm>
          <a:prstGeom prst="rect">
            <a:avLst/>
          </a:prstGeom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2313677" y="237970"/>
            <a:ext cx="81868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箭头（有向关系）的万用性：所有现象均可用“箭头”表述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2B12-2FAF-6D43-81DD-331002FC1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578" y="3122609"/>
            <a:ext cx="2290619" cy="167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581A40-B233-604B-8BBD-FB02422E4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945" y="1287797"/>
            <a:ext cx="17526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B1C78-9AF8-7946-8CAF-21BA1FFEE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245" y="4728679"/>
            <a:ext cx="3727502" cy="14475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84C6A8-9864-324B-839C-99E10FE414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6899" y="1287797"/>
            <a:ext cx="1886320" cy="144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0AE4BD-C096-0B48-B6CA-FB3DA7FFD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106" y="2965054"/>
            <a:ext cx="2533022" cy="16721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4A285-0E15-1540-A93D-7F5CC7D94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579" y="2613408"/>
            <a:ext cx="5994527" cy="31239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0503D0-ACC2-9041-8042-D2CDAA1B5736}"/>
              </a:ext>
            </a:extLst>
          </p:cNvPr>
          <p:cNvSpPr txBox="1"/>
          <p:nvPr/>
        </p:nvSpPr>
        <p:spPr>
          <a:xfrm>
            <a:off x="185993" y="6267752"/>
            <a:ext cx="118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Images extracted from Lawever and Schanuel, Conceptual Mathematics: A first introduction to Categories, 2nd Edition, 2009</a:t>
            </a: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1" y="1020387"/>
            <a:ext cx="4092703" cy="3468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058" y="5434124"/>
            <a:ext cx="6048390" cy="657927"/>
          </a:xfrm>
        </p:spPr>
        <p:txBody>
          <a:bodyPr>
            <a:normAutofit/>
          </a:bodyPr>
          <a:lstStyle/>
          <a:p>
            <a:pPr marL="152396" indent="0" algn="ctr">
              <a:buNone/>
            </a:pP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偏序集</a:t>
            </a:r>
            <a:r>
              <a:rPr lang="zh-CN" alt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 Partially Ordered Sets/Lattice(</a:t>
            </a:r>
            <a:r>
              <a:rPr lang="en-US" sz="18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格</a:t>
            </a:r>
            <a:r>
              <a:rPr lang="en-US" sz="1800" b="1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12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3795" y="2321739"/>
            <a:ext cx="2228829" cy="288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891564" y="5618790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189" y="4682569"/>
            <a:ext cx="3541295" cy="1503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710605" y="530909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4302015" y="1524112"/>
            <a:ext cx="4126953" cy="37497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773925" y="146057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将计算方法论从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艺术提升到科学层次的鼻祖</a:t>
            </a:r>
          </a:p>
        </p:txBody>
      </p:sp>
      <p:sp>
        <p:nvSpPr>
          <p:cNvPr id="13" name="Google Shape;212;p34">
            <a:extLst>
              <a:ext uri="{FF2B5EF4-FFF2-40B4-BE49-F238E27FC236}">
                <a16:creationId xmlns:a16="http://schemas.microsoft.com/office/drawing/2014/main" id="{1E44ED40-72E6-9D43-95AB-21B0B4DCA689}"/>
              </a:ext>
            </a:extLst>
          </p:cNvPr>
          <p:cNvSpPr txBox="1"/>
          <p:nvPr/>
        </p:nvSpPr>
        <p:spPr>
          <a:xfrm rot="1708551">
            <a:off x="798061" y="301497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公理</a:t>
            </a:r>
            <a:r>
              <a:rPr lang="en-US" altLang="zh-CN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1:</a:t>
            </a:r>
            <a:r>
              <a:rPr lang="zh-CN" altLang="en-US" sz="1600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所有数据结构均为偏序集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4" name="Google Shape;212;p34">
            <a:extLst>
              <a:ext uri="{FF2B5EF4-FFF2-40B4-BE49-F238E27FC236}">
                <a16:creationId xmlns:a16="http://schemas.microsoft.com/office/drawing/2014/main" id="{970C339F-5042-354D-8B80-84BAFCFDF08E}"/>
              </a:ext>
            </a:extLst>
          </p:cNvPr>
          <p:cNvSpPr txBox="1"/>
          <p:nvPr/>
        </p:nvSpPr>
        <p:spPr>
          <a:xfrm rot="19722381">
            <a:off x="929844" y="5557255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所有数据类型均为</a:t>
            </a:r>
            <a:r>
              <a:rPr lang="zh-CN" altLang="en-US" sz="16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“格”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1510768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872248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1" y="892232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0070C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0070C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221F0-DE3B-E240-8BEA-C1DF8D390F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3791933"/>
            <a:ext cx="1177182" cy="10695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39E99-546A-7141-8668-321216A5B2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34" t="19972" r="30434" b="16818"/>
          <a:stretch/>
        </p:blipFill>
        <p:spPr>
          <a:xfrm>
            <a:off x="5555071" y="2045073"/>
            <a:ext cx="1139163" cy="10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系统建模的有效性指标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3" y="3153911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00011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56433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041854" y="5018068"/>
            <a:ext cx="4108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zh-CN" altLang="en-TW" kern="0" dirty="0">
                <a:latin typeface="STXinwei" panose="02010800040101010101" pitchFamily="2" charset="-122"/>
                <a:ea typeface="STXinwei" panose="02010800040101010101" pitchFamily="2" charset="-122"/>
              </a:rPr>
              <a:t>计算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语义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</a:t>
            </a:r>
            <a:r>
              <a:rPr lang="en-US" altLang="zh-CN" kern="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可根据应用场景的需求，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即时地调用可供决策的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846169" y="5454758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823985" y="517371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满足所有系统应用场景中的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92FAAF-8BA2-AF41-9406-6BD4916FA8DA}"/>
              </a:ext>
            </a:extLst>
          </p:cNvPr>
          <p:cNvSpPr txBox="1"/>
          <p:nvPr/>
        </p:nvSpPr>
        <p:spPr>
          <a:xfrm>
            <a:off x="795449" y="2413260"/>
            <a:ext cx="3011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Soundness: All provable truth are true;</a:t>
            </a:r>
          </a:p>
          <a:p>
            <a:r>
              <a:rPr lang="en-US" sz="1400" dirty="0"/>
              <a:t>Completeness: All truth are provable;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E32A8-B136-914A-8A2A-3D27D401E35A}"/>
              </a:ext>
            </a:extLst>
          </p:cNvPr>
          <p:cNvSpPr txBox="1"/>
          <p:nvPr/>
        </p:nvSpPr>
        <p:spPr>
          <a:xfrm>
            <a:off x="8150671" y="2413260"/>
            <a:ext cx="4238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Terminable: The program of interest eventually stops;</a:t>
            </a:r>
          </a:p>
          <a:p>
            <a:r>
              <a:rPr lang="en-US" sz="1400" dirty="0"/>
              <a:t>Bounded Term.: The said program stops given a bound;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5AD22-10BE-D44B-9649-47AC81A1308D}"/>
              </a:ext>
            </a:extLst>
          </p:cNvPr>
          <p:cNvSpPr txBox="1"/>
          <p:nvPr/>
        </p:nvSpPr>
        <p:spPr>
          <a:xfrm>
            <a:off x="4241478" y="2529659"/>
            <a:ext cx="3747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Precise semantics: Avoid False Positive/Negative.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16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ABA8-975F-D248-BA80-C996835B702F}"/>
              </a:ext>
            </a:extLst>
          </p:cNvPr>
          <p:cNvSpPr txBox="1"/>
          <p:nvPr/>
        </p:nvSpPr>
        <p:spPr>
          <a:xfrm>
            <a:off x="8672090" y="2835333"/>
            <a:ext cx="355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is </a:t>
            </a:r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allowed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 to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5FA10-FFE1-BB44-9775-7DA5434D8FE2}"/>
              </a:ext>
            </a:extLst>
          </p:cNvPr>
          <p:cNvSpPr txBox="1"/>
          <p:nvPr/>
        </p:nvSpPr>
        <p:spPr>
          <a:xfrm>
            <a:off x="8672090" y="3533619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must eventually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8C6668-D7C7-204F-A4B5-BEBE6DD1B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8672" y="3779520"/>
            <a:ext cx="813418" cy="739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827DA-77FE-3047-B352-19A30ACF22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1824" y="5212202"/>
            <a:ext cx="711344" cy="6463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7B5D24-41FD-6F4F-90FD-76F35543CB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8630" y="3879157"/>
            <a:ext cx="662097" cy="601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6C0BF9-0598-BC4B-AB0C-B49DDC200F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4409" y="3967103"/>
            <a:ext cx="813418" cy="739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3056C-61F0-D246-AF80-6129032685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2049" y="5336785"/>
            <a:ext cx="517526" cy="4702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33D56F-A78D-6447-AE10-9F2ED7DD50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775" y="2978096"/>
            <a:ext cx="517526" cy="4702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8F3ABA-E063-6149-96BC-20DE4F4A5F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4865316"/>
            <a:ext cx="372292" cy="338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CC0C48-63E9-8D45-9303-53B701A72DA7}"/>
              </a:ext>
            </a:extLst>
          </p:cNvPr>
          <p:cNvSpPr txBox="1"/>
          <p:nvPr/>
        </p:nvSpPr>
        <p:spPr>
          <a:xfrm>
            <a:off x="2885652" y="6006519"/>
            <a:ext cx="612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以上的Venn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Diagram,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代表了系统模型的交集与联集关系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而所有系统模型，均可以偏序集的数据结构来表达。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40882" y="439285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𝛼：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837510" y="2087967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𝛾：</a:t>
            </a:r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系统模型的优化是一个反复迭代的模型空间搜寻过程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fixed point semantic formalize model interpolation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07BC-E709-2E4D-A81B-3CD68F7F2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22" y="2816960"/>
            <a:ext cx="2612229" cy="73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76FDFB-E160-5E42-B845-C56903A48B85}"/>
              </a:ext>
            </a:extLst>
          </p:cNvPr>
          <p:cNvSpPr txBox="1"/>
          <p:nvPr/>
        </p:nvSpPr>
        <p:spPr>
          <a:xfrm>
            <a:off x="5479918" y="375084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抽象解释所用的</a:t>
            </a:r>
          </a:p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伽罗华连接算式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06C31A-0FBF-5F49-89AF-AB921C436D6B}"/>
              </a:ext>
            </a:extLst>
          </p:cNvPr>
          <p:cNvGrpSpPr/>
          <p:nvPr/>
        </p:nvGrpSpPr>
        <p:grpSpPr>
          <a:xfrm>
            <a:off x="1054522" y="2109838"/>
            <a:ext cx="3552130" cy="2665380"/>
            <a:chOff x="14948101" y="-90362"/>
            <a:chExt cx="3552131" cy="2665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C863F00-9238-1B49-B183-0105861C7B8F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1FFE1BA-09E3-AE4C-B69B-791BA68645A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0C55F6-7B5E-9143-986C-6281A29DD9FB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AC7F5-8166-A74C-AC38-044118F1B62E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4B4C51-09DC-404A-8054-286C962D47B6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1BBF941-BC0B-4642-9272-D0E8D43CB2E0}"/>
              </a:ext>
            </a:extLst>
          </p:cNvPr>
          <p:cNvSpPr txBox="1"/>
          <p:nvPr/>
        </p:nvSpPr>
        <p:spPr>
          <a:xfrm>
            <a:off x="8808136" y="508228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Abstract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9CF3D4-6F03-4C4E-8CE0-5062E02CAD85}"/>
              </a:ext>
            </a:extLst>
          </p:cNvPr>
          <p:cNvSpPr txBox="1"/>
          <p:nvPr/>
        </p:nvSpPr>
        <p:spPr>
          <a:xfrm>
            <a:off x="1885164" y="508076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具象化系统模型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Concrete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Model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45941-C7CD-E64A-AED4-583EBF620B15}"/>
              </a:ext>
            </a:extLst>
          </p:cNvPr>
          <p:cNvSpPr txBox="1"/>
          <p:nvPr/>
        </p:nvSpPr>
        <p:spPr>
          <a:xfrm>
            <a:off x="1584933" y="6384588"/>
            <a:ext cx="902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derived from: </a:t>
            </a:r>
            <a:r>
              <a:rPr lang="en-US" dirty="0">
                <a:hlinkClick r:id="rId3"/>
              </a:rPr>
              <a:t>A Galois Connection Calculus for Abstract Interpretation</a:t>
            </a:r>
            <a:r>
              <a:rPr lang="zh-CN" altLang="en-US" dirty="0"/>
              <a:t>  </a:t>
            </a:r>
            <a:r>
              <a:rPr lang="en-US" altLang="zh-CN" dirty="0"/>
              <a:t>by </a:t>
            </a:r>
            <a:r>
              <a:rPr lang="en-US" altLang="zh-CN" dirty="0">
                <a:hlinkClick r:id="rId4"/>
              </a:rPr>
              <a:t>Patrick </a:t>
            </a:r>
            <a:r>
              <a:rPr lang="en-US" altLang="zh-CN" dirty="0" err="1">
                <a:hlinkClick r:id="rId4"/>
              </a:rPr>
              <a:t>Cousot</a:t>
            </a:r>
            <a:endParaRPr lang="en-TW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355530-67E8-3847-A8CD-B19A5E611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3" cy="1444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D817F-1679-FE42-AE04-E80049BDC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935" y="5232862"/>
            <a:ext cx="4201201" cy="978362"/>
          </a:xfrm>
          <a:prstGeom prst="rect">
            <a:avLst/>
          </a:prstGeom>
        </p:spPr>
      </p:pic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E99607B7-2E48-CA47-B9AB-F60C576CBF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2555" y="257062"/>
            <a:ext cx="1670717" cy="126390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CDB0F-ED43-EB4C-8B2C-C1E7108181BB}"/>
              </a:ext>
            </a:extLst>
          </p:cNvPr>
          <p:cNvSpPr txBox="1"/>
          <p:nvPr/>
        </p:nvSpPr>
        <p:spPr>
          <a:xfrm>
            <a:off x="9971870" y="1652043"/>
            <a:ext cx="2012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hlinkClick r:id="rId7"/>
              </a:rPr>
              <a:t>Abstract Interpretation With Professor Patrick </a:t>
            </a:r>
            <a:r>
              <a:rPr lang="en-US" sz="600" dirty="0" err="1">
                <a:hlinkClick r:id="rId7"/>
              </a:rPr>
              <a:t>Cousot</a:t>
            </a:r>
            <a:r>
              <a:rPr lang="en-US" sz="600" dirty="0">
                <a:hlinkClick r:id="rId7"/>
              </a:rPr>
              <a:t> </a:t>
            </a:r>
          </a:p>
          <a:p>
            <a:pPr algn="ctr"/>
            <a:r>
              <a:rPr lang="en-US" sz="600" dirty="0">
                <a:hlinkClick r:id="rId7"/>
              </a:rPr>
              <a:t>| Lecture Series on AI #11 | J.P. Morgan</a:t>
            </a:r>
            <a:endParaRPr lang="en-US" sz="600" dirty="0"/>
          </a:p>
        </p:txBody>
      </p:sp>
      <p:pic>
        <p:nvPicPr>
          <p:cNvPr id="40" name="Picture 39">
            <a:hlinkClick r:id="rId4"/>
            <a:extLst>
              <a:ext uri="{FF2B5EF4-FFF2-40B4-BE49-F238E27FC236}">
                <a16:creationId xmlns:a16="http://schemas.microsoft.com/office/drawing/2014/main" id="{054C730D-FC04-FF4E-B2F5-4140C49A92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5745" y="5538551"/>
            <a:ext cx="1163552" cy="11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可计算语言的计量本质：</a:t>
            </a:r>
            <a:r>
              <a:rPr lang="zh-CN" alt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算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符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散落在各类计算模型中的决策论证方法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16" name="Table">
            <a:extLst>
              <a:ext uri="{FF2B5EF4-FFF2-40B4-BE49-F238E27FC236}">
                <a16:creationId xmlns:a16="http://schemas.microsoft.com/office/drawing/2014/main" id="{63AE37BB-E487-3147-82D1-A9334E4D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546809"/>
              </p:ext>
            </p:extLst>
          </p:nvPr>
        </p:nvGraphicFramePr>
        <p:xfrm>
          <a:off x="1252387" y="1982575"/>
          <a:ext cx="10263134" cy="4121656"/>
        </p:xfrm>
        <a:graphic>
          <a:graphicData uri="http://schemas.openxmlformats.org/drawingml/2006/table">
            <a:tbl>
              <a:tblPr firstRow="1" firstCol="1"/>
              <a:tblGrid>
                <a:gridCol w="16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11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2200"/>
                      </a:pPr>
                      <a:endParaRPr sz="110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系统代数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离散系统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动态系统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概率推论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专家规则系统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范畴论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证明辅助系统</a:t>
                      </a:r>
                      <a:endParaRPr sz="1100" b="1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 dirty="0" err="1"/>
                        <a:t>算元（名词片语</a:t>
                      </a:r>
                      <a:r>
                        <a:rPr sz="1100" b="1" dirty="0"/>
                        <a:t>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&lt;特性, 真值, 组织&gt;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事件令牌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变量矩阵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各变量的
概率分布函数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布尔逻辑变量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对象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定理陈述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算符（动词片语）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{编码, 枚举, 评估}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令牌追踪过程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更新时序数列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条件概率矩阵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规则宣告语言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态射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使用者提示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元素关系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 err="1"/>
                        <a:t>键值对</a:t>
                      </a:r>
                      <a:r>
                        <a:rPr lang="en-TW" sz="1100" dirty="0"/>
                        <a:t>数据格式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拓扑条件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因变量表达式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因果拓扑结构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箭头/
函数/态设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假设 与 断言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时域尺度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离散时域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连续时域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无时域概念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自定义时域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形式化语义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可达性分析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安全性与活性分析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变量数列报表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边际概率分布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合规系统配置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同构条件分析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变量命名 与 
拓扑关系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执行引擎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复合式计算模型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联立方程式求解器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贝叶斯网络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归纳/演绎/简化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sz="1100" b="1"/>
                        <a:t>应用领域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系统方案开发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安全与活性分析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系统趋势分析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故障侦错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系统论证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/>
                        <a:t>纯数学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100" dirty="0" err="1"/>
                        <a:t>验证设计合约</a:t>
                      </a:r>
                      <a:endParaRPr sz="1100" dirty="0"/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0B567-EE35-BB44-B2CC-2B8CCE73F89E}"/>
              </a:ext>
            </a:extLst>
          </p:cNvPr>
          <p:cNvSpPr/>
          <p:nvPr/>
        </p:nvSpPr>
        <p:spPr>
          <a:xfrm>
            <a:off x="2875280" y="1982575"/>
            <a:ext cx="1198880" cy="4121656"/>
          </a:xfrm>
          <a:prstGeom prst="roundRect">
            <a:avLst/>
          </a:prstGeom>
          <a:noFill/>
          <a:ln w="63500">
            <a:solidFill>
              <a:srgbClr val="E9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CAC3F-776A-9C4F-93EC-3380DFC9F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11"/>
          <a:stretch/>
        </p:blipFill>
        <p:spPr>
          <a:xfrm>
            <a:off x="1130643" y="5014730"/>
            <a:ext cx="9935476" cy="15705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570431" y="3259480"/>
            <a:ext cx="6019800" cy="1771009"/>
            <a:chOff x="3088481" y="2305154"/>
            <a:chExt cx="6019800" cy="177100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686"/>
            <a:stretch/>
          </p:blipFill>
          <p:spPr>
            <a:xfrm>
              <a:off x="3088481" y="2305154"/>
              <a:ext cx="6019800" cy="16621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900164" y="2618324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708056" y="2796614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41093" y="3474972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41093" y="3822393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65449D4-7B6F-864B-89DD-9FB3E46D8E12}"/>
              </a:ext>
            </a:extLst>
          </p:cNvPr>
          <p:cNvSpPr txBox="1">
            <a:spLocks/>
          </p:cNvSpPr>
          <p:nvPr/>
        </p:nvSpPr>
        <p:spPr bwMode="auto">
          <a:xfrm>
            <a:off x="630044" y="1528356"/>
            <a:ext cx="11188176" cy="10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系统代数： 以代数的语言逻辑，表述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Represent)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系统的参与对象与交互关系。</a:t>
            </a:r>
          </a:p>
          <a:p>
            <a:pPr lvl="1"/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命名空间：为系统的参与对象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Object)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互动过程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Process) 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和网络结构（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Network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命名（赋予严谨的算元命名规则）</a:t>
            </a:r>
          </a:p>
          <a:p>
            <a:pPr lvl="1"/>
            <a:r>
              <a:rPr lang="zh-TW" altLang="en-US" sz="1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关系：以三类代数算符，表达算元（</a:t>
            </a:r>
            <a:r>
              <a:rPr lang="en-US" altLang="zh-TW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&lt;P,B,C&gt; </a:t>
            </a:r>
            <a:r>
              <a:rPr lang="en-US" altLang="zh-CN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operand</a:t>
            </a:r>
            <a:r>
              <a:rPr lang="zh-CN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之间的</a:t>
            </a:r>
            <a:r>
              <a:rPr lang="zh-TW" altLang="en-US" sz="1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TW" altLang="en-US" sz="1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交互关系，并表述复合关系的结构。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DB2F2-F610-7547-A233-56DB8FD70F8A}"/>
              </a:ext>
            </a:extLst>
          </p:cNvPr>
          <p:cNvSpPr txBox="1"/>
          <p:nvPr/>
        </p:nvSpPr>
        <p:spPr>
          <a:xfrm>
            <a:off x="3760003" y="801929"/>
            <a:ext cx="4681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名称的对应关系表导系统模型的存在性, </a:t>
            </a:r>
          </a:p>
          <a:p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算符关系描述系统结构内容的演进过程.</a:t>
            </a: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55915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Property Domain</a:t>
            </a:r>
            <a:r>
              <a:rPr sz="1200" dirty="0"/>
              <a:t>： </a:t>
            </a:r>
            <a:r>
              <a:rPr lang="en-TW" sz="1200" dirty="0"/>
              <a:t>令</a:t>
            </a:r>
            <a:r>
              <a:rPr lang="zh-CN" altLang="en-US" sz="1200" dirty="0"/>
              <a:t> </a:t>
            </a:r>
            <a:r>
              <a:rPr lang="en-US" altLang="zh-CN" sz="1200" dirty="0"/>
              <a:t>P</a:t>
            </a:r>
            <a:r>
              <a:rPr lang="zh-CN" altLang="en-US" sz="1200" dirty="0"/>
              <a:t>为</a:t>
            </a:r>
            <a:r>
              <a:rPr lang="en-US" altLang="zh-CN" sz="1200" dirty="0"/>
              <a:t>Backus </a:t>
            </a:r>
            <a:r>
              <a:rPr lang="en-US" altLang="zh-CN" sz="1200" dirty="0" err="1"/>
              <a:t>Naur</a:t>
            </a:r>
            <a:r>
              <a:rPr lang="en-US" altLang="zh-CN" sz="1200" dirty="0"/>
              <a:t> Form </a:t>
            </a:r>
            <a:r>
              <a:rPr lang="zh-CN" altLang="en-US" sz="1200" dirty="0"/>
              <a:t>的字串数据范畴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</a:t>
            </a:r>
            <a:r>
              <a:rPr sz="1200" dirty="0"/>
              <a:t>：</a:t>
            </a:r>
            <a:r>
              <a:rPr lang="en-TW" sz="1200" dirty="0"/>
              <a:t>PROP, EXPR, VAR, … 为保留字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运算规则</a:t>
            </a:r>
            <a:r>
              <a:rPr sz="1200" dirty="0"/>
              <a:t>：</a:t>
            </a:r>
            <a:r>
              <a:rPr lang="en-TW" sz="1200" dirty="0"/>
              <a:t>merge, substitute, delete, interp 为算符</a:t>
            </a:r>
            <a:r>
              <a:rPr sz="1200" dirty="0"/>
              <a:t>。</a:t>
            </a: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92C0F3-FA75-3242-94A8-84A170BF0573}"/>
              </a:ext>
            </a:extLst>
          </p:cNvPr>
          <p:cNvSpPr/>
          <p:nvPr/>
        </p:nvSpPr>
        <p:spPr>
          <a:xfrm>
            <a:off x="1436877" y="5701525"/>
            <a:ext cx="9323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所有函数调用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、方程式简化、算术式的赋值运算，均可用以上的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Rewrite Process 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完成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560" y="2455587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88DC-24E4-974C-9767-B01AC36A350A}"/>
              </a:ext>
            </a:extLst>
          </p:cNvPr>
          <p:cNvSpPr txBox="1"/>
          <p:nvPr/>
        </p:nvSpPr>
        <p:spPr>
          <a:xfrm>
            <a:off x="1357878" y="1450860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在特性域的Rewrite Process中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，要避免符号指向的循环结构，在此工具中，特别加入了侦测并</a:t>
            </a:r>
            <a:r>
              <a:rPr lang="zh-CN" altLang="en-US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终止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循环结构的算法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124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系统代数的边界：代数的封闭</a:t>
            </a:r>
            <a:r>
              <a:rPr lang="en-TW" sz="1200" dirty="0"/>
              <a:t>特</a:t>
            </a:r>
            <a:r>
              <a:rPr sz="1200" dirty="0" err="1"/>
              <a:t>性</a:t>
            </a:r>
            <a:r>
              <a:rPr sz="1200" dirty="0"/>
              <a:t>(Closure property)</a:t>
            </a:r>
            <a:r>
              <a:rPr lang="en-TW" sz="1200" dirty="0"/>
              <a:t>可用</a:t>
            </a:r>
            <a:r>
              <a:rPr lang="en-US" sz="1200" dirty="0" err="1"/>
              <a:t>网络路径</a:t>
            </a:r>
            <a:r>
              <a:rPr sz="1200" dirty="0" err="1"/>
              <a:t>的可达性（Reachability</a:t>
            </a:r>
            <a:r>
              <a:rPr sz="1200" dirty="0"/>
              <a:t>）</a:t>
            </a:r>
            <a:r>
              <a:rPr lang="en-TW" sz="1200" dirty="0"/>
              <a:t>来执行运算</a:t>
            </a:r>
            <a:r>
              <a:rPr sz="1200" dirty="0"/>
              <a:t>，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可达性</a:t>
            </a:r>
            <a:r>
              <a:rPr sz="1200" dirty="0"/>
              <a:t>：</a:t>
            </a:r>
            <a:r>
              <a:rPr lang="en-TW" sz="1200" dirty="0"/>
              <a:t>Petri Net </a:t>
            </a:r>
            <a:r>
              <a:rPr sz="1200" dirty="0" err="1"/>
              <a:t>的表达形式和语意，适用于凸显系统的</a:t>
            </a:r>
            <a:r>
              <a:rPr lang="en-US" sz="1200" dirty="0" err="1"/>
              <a:t>并发动态行为,也是范畴论的主要计算手段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系统生成步骤：编码</a:t>
            </a:r>
            <a:r>
              <a:rPr sz="1200" dirty="0"/>
              <a:t>(Encode), </a:t>
            </a:r>
            <a:r>
              <a:rPr sz="1200" dirty="0" err="1"/>
              <a:t>枚举</a:t>
            </a:r>
            <a:r>
              <a:rPr sz="1200" dirty="0"/>
              <a:t>(Enumerate), </a:t>
            </a:r>
            <a:r>
              <a:rPr sz="1200" dirty="0" err="1"/>
              <a:t>评估</a:t>
            </a:r>
            <a:r>
              <a:rPr sz="1200" dirty="0"/>
              <a:t>(Evaluate), 3E </a:t>
            </a:r>
            <a:r>
              <a:rPr sz="1200" dirty="0" err="1"/>
              <a:t>语言算符</a:t>
            </a:r>
            <a:r>
              <a:rPr lang="zh-CN" altLang="en-US" sz="1200" dirty="0"/>
              <a:t>，（枚举法所生成模型的总量可通过</a:t>
            </a:r>
            <a:r>
              <a:rPr lang="zh-CN" altLang="en-US" sz="1200" dirty="0">
                <a:solidFill>
                  <a:srgbClr val="FF0000"/>
                </a:solidFill>
              </a:rPr>
              <a:t>假设</a:t>
            </a:r>
            <a:r>
              <a:rPr lang="zh-CN" altLang="en-US" sz="1200" dirty="0"/>
              <a:t>与</a:t>
            </a:r>
            <a:r>
              <a:rPr lang="zh-CN" altLang="en-US" sz="1200" dirty="0">
                <a:solidFill>
                  <a:srgbClr val="FF0000"/>
                </a:solidFill>
              </a:rPr>
              <a:t>断言</a:t>
            </a:r>
            <a:r>
              <a:rPr lang="zh-CN" altLang="en-US" sz="1200" dirty="0"/>
              <a:t>来控制）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代数化元语言：所有特定领域的系统描述语言，均可根据上述的</a:t>
            </a:r>
            <a:r>
              <a:rPr sz="1200" dirty="0"/>
              <a:t> 3E </a:t>
            </a:r>
            <a:r>
              <a:rPr sz="1200" dirty="0" err="1"/>
              <a:t>语言算符，编码，枚举，并评估（比对计算结果</a:t>
            </a:r>
            <a:r>
              <a:rPr sz="120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223508"/>
            <a:ext cx="5894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将模型转化为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等数据结构后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其代数化的闭包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Closure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性质创造了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实现连续迭代和评估复杂系统模型的可操作性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2794" name="内容占位符 2"/>
          <p:cNvSpPr txBox="1"/>
          <p:nvPr/>
        </p:nvSpPr>
        <p:spPr>
          <a:xfrm>
            <a:off x="539999" y="3870419"/>
            <a:ext cx="11046088" cy="184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系统科学</a:t>
            </a:r>
            <a:r>
              <a:rPr lang="zh-CN" altLang="en-US" sz="1200" dirty="0"/>
              <a:t>：系统科学需要一个严谨的</a:t>
            </a:r>
            <a:r>
              <a:rPr lang="en-US" sz="1200" dirty="0" err="1"/>
              <a:t>语言体系用以表述知识内容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描述</a:t>
            </a:r>
            <a:r>
              <a:rPr lang="en-US" sz="1200" dirty="0" err="1"/>
              <a:t>复杂关系</a:t>
            </a:r>
            <a:r>
              <a:rPr lang="zh-CN" altLang="en-US" sz="1200" dirty="0"/>
              <a:t>须要用简单而抽象的</a:t>
            </a:r>
            <a:r>
              <a:rPr lang="en-US" sz="1200" dirty="0" err="1"/>
              <a:t>关系原型</a:t>
            </a:r>
            <a:r>
              <a:rPr lang="zh-CN" altLang="en-US" sz="1200" dirty="0"/>
              <a:t>：基于箭头的元语言 （</a:t>
            </a:r>
            <a:r>
              <a:rPr lang="zh-CN" altLang="en-TW" sz="1200" dirty="0"/>
              <a:t>有向</a:t>
            </a:r>
            <a:r>
              <a:rPr lang="zh-CN" altLang="en-US" sz="1200" dirty="0"/>
              <a:t>关系）</a:t>
            </a:r>
            <a:endParaRPr lang="en-US" altLang="zh-CN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系统工程</a:t>
            </a:r>
            <a:r>
              <a:rPr lang="zh-CN" altLang="en-US" sz="1200" dirty="0"/>
              <a:t>：治理关系的实用技术必须建立于实用的工具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 err="1"/>
              <a:t>AoS</a:t>
            </a:r>
            <a:r>
              <a:rPr lang="zh-CN" altLang="en-US" sz="1200" dirty="0"/>
              <a:t>可</a:t>
            </a:r>
            <a:r>
              <a:rPr lang="en-TW" sz="1200" dirty="0"/>
              <a:t>根据当下可用的数据内容与计算资源</a:t>
            </a:r>
            <a:r>
              <a:rPr lang="en-US" altLang="zh-CN" sz="1200" dirty="0"/>
              <a:t>, </a:t>
            </a:r>
            <a:r>
              <a:rPr lang="zh-CN" altLang="en-US" sz="1200" dirty="0"/>
              <a:t>定制</a:t>
            </a:r>
            <a:r>
              <a:rPr lang="en-TW" sz="1200" dirty="0"/>
              <a:t>领域专用语言(Domain Specific Language, DSL)渐进式地演化可自动生成的系统设计方案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系统代数(</a:t>
            </a:r>
            <a:r>
              <a:rPr sz="1200" dirty="0"/>
              <a:t>A</a:t>
            </a:r>
            <a:r>
              <a:rPr lang="en-US" sz="1200" dirty="0"/>
              <a:t>lgebra </a:t>
            </a:r>
            <a:r>
              <a:rPr sz="1200" dirty="0"/>
              <a:t>o</a:t>
            </a:r>
            <a:r>
              <a:rPr lang="en-US" sz="1200" dirty="0"/>
              <a:t>f </a:t>
            </a:r>
            <a:r>
              <a:rPr sz="1200" dirty="0"/>
              <a:t>S</a:t>
            </a:r>
            <a:r>
              <a:rPr lang="en-US" sz="1200" dirty="0"/>
              <a:t>ystems) </a:t>
            </a:r>
            <a:r>
              <a:rPr lang="zh-CN" altLang="en-US" sz="1200" dirty="0"/>
              <a:t>：把系统作为计算的对象的数学规律</a:t>
            </a:r>
            <a:endParaRPr lang="en-US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通过抽象关系天然的可复合性（</a:t>
            </a:r>
            <a:r>
              <a:rPr lang="en-US" altLang="zh-CN" sz="1200" dirty="0"/>
              <a:t>Composability)</a:t>
            </a:r>
            <a:r>
              <a:rPr lang="zh-CN" altLang="en-US" sz="1200" dirty="0"/>
              <a:t>，</a:t>
            </a:r>
            <a:r>
              <a:rPr lang="en-US" sz="1200" dirty="0" err="1"/>
              <a:t>开辟了一条将关系作为计算数据的运算策略</a:t>
            </a:r>
            <a:r>
              <a:rPr sz="1200" dirty="0"/>
              <a:t>。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的代数化结构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&lt;P,B,C&gt;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根据偏序集的万用性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提炼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炼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不变的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设计流程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Searching for Invariants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60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1727819" y="6248548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数据密集工作流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（知识管理平台）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网页化人机界面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正在开发中的个人知识容器 （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系统思维的架构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的系统建模可根据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理论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来进行管理，从而建立一个基于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的系统模型知识库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数据科学与人工智能的课程应有全新的基础课程体系：通过</a:t>
            </a:r>
            <a:r>
              <a:rPr lang="en-US" altLang="zh-CN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PKC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建立引导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多层次系统建模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的学习流程知识库</a:t>
            </a:r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代数化元语言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的知识内容与工具，</a:t>
            </a:r>
            <a:r>
              <a:rPr lang="zh-CN" altLang="en-US" sz="16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结合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开源的软硬件系统设计，投放到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的云平台与系统应用场景。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</a:t>
            </a:r>
            <a:r>
              <a:rPr lang="en-US" altLang="zh-CN" sz="1600" kern="0" baseline="300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/Meta Abstract Interpreter 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模型优化策略，完善 </a:t>
            </a:r>
            <a:r>
              <a:rPr lang="en-US" altLang="zh-CN" sz="1600" kern="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16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计算核心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C56537-4938-3844-9C86-9651504F56A0}"/>
              </a:ext>
            </a:extLst>
          </p:cNvPr>
          <p:cNvGrpSpPr/>
          <p:nvPr/>
        </p:nvGrpSpPr>
        <p:grpSpPr>
          <a:xfrm>
            <a:off x="4530726" y="4255663"/>
            <a:ext cx="3268383" cy="2246801"/>
            <a:chOff x="4530726" y="4255663"/>
            <a:chExt cx="3268383" cy="2246801"/>
          </a:xfrm>
        </p:grpSpPr>
        <p:pic>
          <p:nvPicPr>
            <p:cNvPr id="2" name="Picture 1">
              <a:hlinkClick r:id="rId4"/>
              <a:extLst>
                <a:ext uri="{FF2B5EF4-FFF2-40B4-BE49-F238E27FC236}">
                  <a16:creationId xmlns:a16="http://schemas.microsoft.com/office/drawing/2014/main" id="{EF832DDB-44FA-5D4E-9CBD-BF8AA6ED3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0726" y="4255663"/>
              <a:ext cx="3268383" cy="22468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7B43D3-3B7C-6A4E-B7C0-3B9D4C1C165E}"/>
                </a:ext>
              </a:extLst>
            </p:cNvPr>
            <p:cNvSpPr txBox="1"/>
            <p:nvPr/>
          </p:nvSpPr>
          <p:spPr>
            <a:xfrm>
              <a:off x="5272088" y="5514117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hlinkClick r:id="rId4"/>
                </a:rPr>
                <a:t>Youtube Link</a:t>
              </a:r>
              <a:endParaRPr lang="en-TW" dirty="0"/>
            </a:p>
          </p:txBody>
        </p:sp>
      </p:grpSp>
      <p:pic>
        <p:nvPicPr>
          <p:cNvPr id="11" name="Google Shape;1501;gefda211ec9_2_945">
            <a:extLst>
              <a:ext uri="{FF2B5EF4-FFF2-40B4-BE49-F238E27FC236}">
                <a16:creationId xmlns:a16="http://schemas.microsoft.com/office/drawing/2014/main" id="{A00712D7-DC67-B64F-A394-BB9AB5B20C86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008" y="4738722"/>
            <a:ext cx="2825803" cy="192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1;gefda211ec9_2_911">
            <a:extLst>
              <a:ext uri="{FF2B5EF4-FFF2-40B4-BE49-F238E27FC236}">
                <a16:creationId xmlns:a16="http://schemas.microsoft.com/office/drawing/2014/main" id="{E790D2C1-05BC-BF44-8394-9A51B188E951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603" y="4255663"/>
            <a:ext cx="2021342" cy="155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精确：系统代数提供了超越专业领域界限的代数化语法和语义，可帮助企业辩证并压缩，纯粹调度人类脑力仍然无法承载的复杂决策因果关系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可靠：战略性的系统决策应建构于完备且自洽的计算科学体系，在保证企业决策运作过程的客观性的同时，奠定超越时空尺度的可追溯的思辨准则。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代数化元语言的知识架构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，帮助印尼这个疆域辽阔并文化多元的国家，通过统一的可计算数据载体，提供所有参与者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CN" altLang="en-US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的决策信息、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超越巴别塔的诅咒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268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Lawvere, William; Schanuel, Stephen (January 8, 2009). Conceptual Mathematics_A First Introduction to Categories (2nd ed.) Cambridge University Press. </a:t>
            </a:r>
            <a:endParaRPr lang="en-US" sz="1200" dirty="0">
              <a:hlinkClick r:id="rId2"/>
            </a:endParaRP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Patrick; </a:t>
            </a:r>
            <a:r>
              <a:rPr lang="en-US" sz="1200" i="1" dirty="0" err="1">
                <a:sym typeface="微软雅黑"/>
              </a:rPr>
              <a:t>Cousot</a:t>
            </a:r>
            <a:r>
              <a:rPr lang="en-US" sz="1200" i="1" dirty="0">
                <a:sym typeface="微软雅黑"/>
              </a:rPr>
              <a:t>, </a:t>
            </a:r>
            <a:r>
              <a:rPr lang="en-US" sz="1200" i="1" dirty="0" err="1">
                <a:sym typeface="微软雅黑"/>
              </a:rPr>
              <a:t>Radhia</a:t>
            </a:r>
            <a:r>
              <a:rPr lang="en-US" sz="1200" i="1" dirty="0">
                <a:sym typeface="微软雅黑"/>
              </a:rPr>
              <a:t> (1977). </a:t>
            </a:r>
            <a:r>
              <a:rPr lang="en-US" sz="1200" i="1" dirty="0">
                <a:sym typeface="微软雅黑"/>
                <a:hlinkClick r:id="rId3"/>
              </a:rPr>
              <a:t>Abstract interpretation: a unified lattice model for static analysis of programs by construction or approximation of fixpoints</a:t>
            </a:r>
            <a:r>
              <a:rPr lang="en-US" sz="1200" i="1" dirty="0">
                <a:sym typeface="微软雅黑"/>
              </a:rPr>
              <a:t> (PDF). 4th POPL. </a:t>
            </a:r>
            <a:r>
              <a:rPr lang="en-US" sz="1200" b="1" i="1" dirty="0">
                <a:sym typeface="微软雅黑"/>
              </a:rPr>
              <a:t>local page</a:t>
            </a:r>
            <a:r>
              <a:rPr lang="en-US" sz="1200" i="1" dirty="0">
                <a:sym typeface="微软雅黑"/>
              </a:rPr>
              <a:t>: ACM Press. p. 238-252.</a:t>
            </a:r>
            <a:endParaRPr lang="en-US"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TW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：研究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的科学</a:t>
            </a:r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77" y="1403120"/>
            <a:ext cx="8853773" cy="5238788"/>
          </a:xfrm>
          <a:prstGeom prst="rect">
            <a:avLst/>
          </a:prstGeom>
        </p:spPr>
      </p:pic>
      <p:pic>
        <p:nvPicPr>
          <p:cNvPr id="1026" name="Picture 2" descr="Tower of Babel - Wikipedia">
            <a:extLst>
              <a:ext uri="{FF2B5EF4-FFF2-40B4-BE49-F238E27FC236}">
                <a16:creationId xmlns:a16="http://schemas.microsoft.com/office/drawing/2014/main" id="{8151E03B-CDC8-4C42-9E89-6B0B02000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5097" y="1303148"/>
            <a:ext cx="6826565" cy="499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0" y="234476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巴比塔的诅咒：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失去共享语言的系统建构者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0416" y="1245555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5413" y="5655991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61260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25571</TotalTime>
  <Words>3088</Words>
  <Application>Microsoft Macintosh PowerPoint</Application>
  <PresentationFormat>Custom</PresentationFormat>
  <Paragraphs>394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34</vt:i4>
      </vt:variant>
    </vt:vector>
  </HeadingPairs>
  <TitlesOfParts>
    <vt:vector size="65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巴比塔的诅咒： 失去共享语言的系统建构者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以光速为限的决策影响力空间</vt:lpstr>
      <vt:lpstr>系统建模的有效性指标</vt:lpstr>
      <vt:lpstr>形式化系统设计方法的产业化工具与应用</vt:lpstr>
      <vt:lpstr>辩证系统正确性的形式化表述</vt:lpstr>
      <vt:lpstr>系统模型的优化是一个反复迭代的模型空间搜寻过程 （fixed point semantic formalize model interpolation）</vt:lpstr>
      <vt:lpstr>PowerPoint Presentation</vt:lpstr>
      <vt:lpstr>散落在各类计算模型中的决策论证方法 (Models of Computation)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将模型转化为&lt;P,B,C&gt;等数据结构后， 其代数化的闭包（Closure）性质创造了 实现连续迭代和评估复杂系统模型的可操作性</vt:lpstr>
      <vt:lpstr>系统代数AoS的应用案例：</vt:lpstr>
      <vt:lpstr>系统代数（AoS）的研究成果总结：</vt:lpstr>
      <vt:lpstr>下一步： 根据偏序集的万用性、提炼炼不变的系统设计流程（ Searching for Invariants）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2197</cp:revision>
  <dcterms:created xsi:type="dcterms:W3CDTF">2019-11-04T08:46:32Z</dcterms:created>
  <dcterms:modified xsi:type="dcterms:W3CDTF">2021-10-18T09:23:26Z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